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/>
  <p:notesSz cx="5143500" cy="9144000"/>
  <p:embeddedFontLst>
    <p:embeddedFont>
      <p:font typeface="AvenirNext-Bold" pitchFamily="2" charset="0"/>
      <p:regular r:id="rId22"/>
    </p:embeddedFont>
    <p:embeddedFont>
      <p:font typeface="AvenirNext-DemiBold" pitchFamily="2" charset="0"/>
      <p:regular r:id="rId23"/>
    </p:embeddedFont>
    <p:embeddedFont>
      <p:font typeface="AvenirNext-Regular" pitchFamily="2" charset="0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306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h9yCVsumSbj4FZUDTpMj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03814" y="779134"/>
            <a:ext cx="5736372" cy="3585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925238" y="779134"/>
            <a:ext cx="129352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71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mtZDmGRvQc6HWbJzNp0g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825864" y="779134"/>
            <a:ext cx="5492271" cy="3585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C2wezh6KRmeDl9NqAQa2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54025" y="1732102"/>
            <a:ext cx="1673175" cy="2578158"/>
          </a:xfrm>
          <a:prstGeom prst="rect">
            <a:avLst/>
          </a:prstGeom>
        </p:spPr>
      </p:pic>
      <p:pic>
        <p:nvPicPr>
          <p:cNvPr id="3" name="Object 2" descr="https://cdn.filestackcontent.com/44fIzQzpRvW1HihUb46A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35413" y="1732102"/>
            <a:ext cx="1673175" cy="2578158"/>
          </a:xfrm>
          <a:prstGeom prst="rect">
            <a:avLst/>
          </a:prstGeom>
        </p:spPr>
      </p:pic>
      <p:pic>
        <p:nvPicPr>
          <p:cNvPr id="4" name="Object 3" descr="https://cdn.filestackcontent.com/5UT2yHXWTJK7cHuc6Qmd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516800" y="1732102"/>
            <a:ext cx="1673175" cy="257815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79134" y="779134"/>
            <a:ext cx="7585733" cy="639151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5300"/>
              </a:lnSpc>
              <a:buNone/>
            </a:pPr>
            <a:r>
              <a:rPr lang="en-US" sz="45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💪 Increased Cap and More Vaults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57981" y="779134"/>
            <a:ext cx="6228038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25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🙌 Partially collateralised Vaults ~ Higher APY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E6EEFF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80% collateralised ETH selling w/ Lyra Avalon.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46hTje67Tu6iLYszIdyj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134814" y="2927180"/>
            <a:ext cx="1383080" cy="1383080"/>
          </a:xfrm>
          <a:prstGeom prst="rect">
            <a:avLst/>
          </a:prstGeom>
          <a:effectLst>
            <a:outerShdw sx="100500" sy="100500" algn="ctr" rotWithShape="0" blurRad="76200">
              <a:srgbClr val="000000">
                <a:alpha val="95000"/>
              </a:srgbClr>
            </a:outerShdw>
          </a:effectLst>
        </p:spPr>
      </p:pic>
      <p:pic>
        <p:nvPicPr>
          <p:cNvPr id="3" name="Object 2" descr="https://cdn.filestackcontent.com/03aUd6QMGbgo2FOLMfIw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626107" y="2927180"/>
            <a:ext cx="1383080" cy="1383080"/>
          </a:xfrm>
          <a:prstGeom prst="rect">
            <a:avLst/>
          </a:prstGeom>
          <a:effectLst>
            <a:outerShdw sx="100500" sy="100500" algn="ctr" rotWithShape="0" blurRad="76200">
              <a:srgbClr val="000000">
                <a:alpha val="95000"/>
              </a:srgbClr>
            </a:outerShdw>
          </a:effectLst>
        </p:spPr>
      </p:pic>
      <p:sp>
        <p:nvSpPr>
          <p:cNvPr id="4" name="Object 3"/>
          <p:cNvSpPr/>
          <p:nvPr/>
        </p:nvSpPr>
        <p:spPr>
          <a:xfrm>
            <a:off x="2145134" y="779134"/>
            <a:ext cx="4853733" cy="1834228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800"/>
              </a:lnSpc>
              <a:spcAft>
                <a:spcPts val="4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✨ Newer Option Vaults </a:t>
            </a:r>
          </a:p>
          <a:p>
            <a:pPr algn="l">
              <a:lnSpc>
                <a:spcPts val="3000"/>
              </a:lnSpc>
              <a:spcBef>
                <a:spcPts val="400"/>
              </a:spcBef>
              <a:buNone/>
            </a:pPr>
            <a:r>
              <a:rPr lang="en-US" sz="2000" dirty="0">
                <a:solidFill>
                  <a:srgbClr val="E6EEFF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🤝 Combing perps and options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043302" y="779134"/>
            <a:ext cx="3057396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🤔 Questions?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7NUefEGNR3KMhHRRzMRV?policy=eyJleHBpcnkiOjE2NTA1NzA2NzcsImNhbGwiOlsicmVhZCIsInN0YXQiLCJjb252ZXJ0Il0sImNvbnRhaW5lciI6InByb2R1Y3Rpb24tcHJlc2VudC1ibG9icyIsInBhdGgiOiJwcmVzZW50YXRpb25zL1FENWV6WnhoQ1NxL2ZpbGVzdGFjay8iLCJtYXhTaXplIjo1MjQyODgwMH0=&amp;signature=dfa783675612ab95ceaa2ea21a30e1467e378d904cc1da8a7efb3e4a0badeaf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01856" y="1221832"/>
            <a:ext cx="3663011" cy="269983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79134" y="779134"/>
            <a:ext cx="3663011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800"/>
              </a:lnSpc>
              <a:spcAft>
                <a:spcPts val="4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🤔 why</a:t>
            </a:r>
          </a:p>
          <a:p>
            <a:pPr algn="l">
              <a:lnSpc>
                <a:spcPts val="5300"/>
              </a:lnSpc>
              <a:spcBef>
                <a:spcPts val="2000"/>
              </a:spcBef>
              <a:buNone/>
            </a:pPr>
            <a:r>
              <a:rPr lang="en-US" sz="45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User’s don’t have great way to earn yield on Optimism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11278" y="779134"/>
            <a:ext cx="632144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💸 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Polynomial makes option selling easy for everyone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78374" y="779134"/>
            <a:ext cx="3187252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Option Vaults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👇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Market Makers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99822" y="779134"/>
            <a:ext cx="3544355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Option Vaults 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❓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On Chain (AMM)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48518" y="779134"/>
            <a:ext cx="3446963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25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Option Vaults </a:t>
            </a:r>
          </a:p>
          <a:p>
            <a:pPr algn="ctr">
              <a:lnSpc>
                <a:spcPts val="36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Polynomial Earn</a:t>
            </a:r>
          </a:p>
          <a:p>
            <a:pPr algn="ctr">
              <a:lnSpc>
                <a:spcPts val="2500"/>
              </a:lnSpc>
              <a:spcBef>
                <a:spcPts val="1300"/>
              </a:spcBef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On Chain (AMM)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11278" y="779134"/>
            <a:ext cx="632144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25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🚀  The first DeFi Options Vault (DOV) to execute on-chain via an AMM. 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⚡️ All with the speed and cheap transactions powered by Optimism.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11278" y="779134"/>
            <a:ext cx="632144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ETH 3500 Call at 31st Apr 2022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dirty="0">
                <a:solidFill>
                  <a:srgbClr val="E6EEFF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Premium 50 ~ Fees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E6EEFF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ETH ~ 3000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7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69579" y="779134"/>
            <a:ext cx="4604843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If ETH &gt; 3550 ~ loss</a:t>
            </a:r>
          </a:p>
          <a:p>
            <a:pPr algn="l">
              <a:lnSpc>
                <a:spcPts val="3600"/>
              </a:lnSpc>
              <a:spcBef>
                <a:spcPts val="1300"/>
              </a:spcBef>
              <a:buNone/>
            </a:pPr>
            <a:r>
              <a:rPr lang="en-US" sz="3000" dirty="0">
                <a:solidFill>
                  <a:srgbClr val="E6EE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If ETH &lt; 3550 ~ profit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2022-04-21T15:57:20Z</dcterms:created>
  <dcterms:modified xsi:type="dcterms:W3CDTF">2022-04-21T15:57:20Z</dcterms:modified>
</cp:coreProperties>
</file>